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ec9f6730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ec9f6730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ec9f6730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ec9f6730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ec9f6730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ec9f6730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ec9f6730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ec9f6730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123244c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6123244c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ec9f6730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ec9f6730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1bfb8c2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1bfb8c2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ec9f6730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ec9f6730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ec9f6730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5ec9f6730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ec9f6730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ec9f6730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1bfb8c2d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61bfb8c2d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123244c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6123244c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ec9f6730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ec9f6730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ec9f6730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ec9f6730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ec9f6730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ec9f6730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ec9f6730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ec9f6730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5ec9f6730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5ec9f6730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1bfb8c2d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1bfb8c2d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ec9f6730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5ec9f6730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1bfb8c2d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1bfb8c2d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ec9f6730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ec9f6730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ec9f6730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ec9f6730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ec9f6730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ec9f6730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ec9f6730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ec9f6730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5ec9f6730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5ec9f6730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ec9f6730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ec9f6730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61bfb8c2d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61bfb8c2d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61bfb8c2d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61bfb8c2d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ec9f6730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ec9f6730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dfe596ac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3dfe596ac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5ec9f6730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5ec9f6730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ec9f67304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ec9f6730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ec9f6730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ec9f673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ec9f6730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ec9f6730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ec9f6730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ec9f6730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ec9f6730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ec9f6730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ec9f6730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ec9f6730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ec9f6730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ec9f6730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d0ad6e9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3d0ad6e9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ec9f6730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ec9f6730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ec9f6730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ec9f6730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61bfb8c2d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61bfb8c2d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61bfb8c2d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61bfb8c2d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ec9f673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ec9f673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61bfb8c2d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61bfb8c2d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61bfb8c2d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61bfb8c2d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5ec9f6730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5ec9f6730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1bfb8c2d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1bfb8c2d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ec9f6730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ec9f6730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ec9f673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ec9f673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ec9f6730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ec9f6730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ec9f6730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ec9f6730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NSAWTraining/GithubProjectManagement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NSAWTraining/GithubProjectManagement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SAWTraining/GithubProjectManagement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8D72GBVBVe4" TargetMode="External"/><Relationship Id="rId4" Type="http://schemas.openxmlformats.org/officeDocument/2006/relationships/hyperlink" Target="https://youtu.be/frJoBaQqWmI" TargetMode="External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hyperlink" Target="https://github.com/NSAWTraining/GithubProjectManagement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hyperlink" Target="https://github.com/NSAWTraining/GithubProjectManagement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youtu.be/Ly4hdNSBKkA" TargetMode="External"/><Relationship Id="rId4" Type="http://schemas.openxmlformats.org/officeDocument/2006/relationships/hyperlink" Target="https://www.markdownguide.org/cheat-sheet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hyperlink" Target="https://github.com/NSAWTraining/GithubProjectManagement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hyperlink" Target="https://github.com/NSAWTraining/GithubProjectManagemen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hyperlink" Target="https://github.com/NSAWTraining/GithubProjectManagemen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youtu.be/Wt59IDTnpHU" TargetMode="External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s://nmfs-openscapes.github.io/" TargetMode="External"/><Relationship Id="rId9" Type="http://schemas.openxmlformats.org/officeDocument/2006/relationships/image" Target="../media/image39.jpg"/><Relationship Id="rId5" Type="http://schemas.openxmlformats.org/officeDocument/2006/relationships/image" Target="../media/image15.png"/><Relationship Id="rId6" Type="http://schemas.openxmlformats.org/officeDocument/2006/relationships/hyperlink" Target="https://github.com/ChristineStawitz-NOAA" TargetMode="External"/><Relationship Id="rId7" Type="http://schemas.openxmlformats.org/officeDocument/2006/relationships/hyperlink" Target="https://github.com/mollystevens-noaa" TargetMode="External"/><Relationship Id="rId8" Type="http://schemas.openxmlformats.org/officeDocument/2006/relationships/image" Target="../media/image4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hyperlink" Target="https://youtu.be/wmzjzuWhzq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rverse-tutorials.github.io/RWorkflow-NWFSC-2022/" TargetMode="External"/><Relationship Id="rId4" Type="http://schemas.openxmlformats.org/officeDocument/2006/relationships/hyperlink" Target="https://www.youtube.com/watch?v=anrZwE3pIwQ" TargetMode="External"/><Relationship Id="rId5" Type="http://schemas.openxmlformats.org/officeDocument/2006/relationships/hyperlink" Target="https://www.youtube.com/watch?v=dDRDma-5_ww" TargetMode="External"/><Relationship Id="rId6" Type="http://schemas.openxmlformats.org/officeDocument/2006/relationships/hyperlink" Target="https://youtu.be/OkDkmMLdBD4" TargetMode="External"/><Relationship Id="rId7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4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154250" y="1816225"/>
            <a:ext cx="6835500" cy="10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1800"/>
              </a:spcBef>
              <a:spcAft>
                <a:spcPts val="400"/>
              </a:spcAft>
              <a:buSzPts val="990"/>
              <a:buNone/>
            </a:pPr>
            <a:r>
              <a:rPr lang="en" sz="3115">
                <a:solidFill>
                  <a:srgbClr val="0B32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Git-ting It Together: Learn to Use Git and GitHub for Your Projects</a:t>
            </a:r>
            <a:endParaRPr sz="622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45688"/>
            <a:ext cx="85206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940"/>
              <a:t>Christine Stawitz and Molly Stevens</a:t>
            </a:r>
            <a:endParaRPr sz="194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940"/>
              <a:t>Source material from a training by Eli Holmes and Em Markowitz</a:t>
            </a:r>
            <a:endParaRPr sz="194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63250"/>
            <a:ext cx="2700625" cy="10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6352" y="227175"/>
            <a:ext cx="1536800" cy="12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75" y="140337"/>
            <a:ext cx="1451873" cy="14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GitHub in the browser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311700" y="1086975"/>
            <a:ext cx="80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NSAWTraining/GithubProjectManagement: Repository for the NSAW 2023 Github workshop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38864" l="0" r="22456" t="0"/>
          <a:stretch/>
        </p:blipFill>
        <p:spPr>
          <a:xfrm>
            <a:off x="0" y="1596665"/>
            <a:ext cx="9144000" cy="316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GitHub in the browser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311700" y="1086975"/>
            <a:ext cx="80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NSAWTraining/GithubProjectManagement: Repository for the NSAW 2023 Github workshop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3375"/>
            <a:ext cx="5557939" cy="33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GitHub Project Boards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392200" y="952500"/>
            <a:ext cx="541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NSAWTraining/GithubProjectManagement: Repository for the NSAW 2023 Github workshop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8100"/>
            <a:ext cx="5673329" cy="33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129" y="1703525"/>
            <a:ext cx="3013470" cy="234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5979175" y="1235575"/>
            <a:ext cx="30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cards to issues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919600" y="1474225"/>
            <a:ext cx="731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Molly demo</a:t>
            </a:r>
            <a:endParaRPr/>
          </a:p>
        </p:txBody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1298675" y="2123150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Open their team project board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Add some notes/ideas to the idea column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Make 2-3 task cards in the task column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Task cards need ‘Definition of done’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1: </a:t>
            </a:r>
            <a:r>
              <a:rPr lang="en"/>
              <a:t>Restaurants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2: Public 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3: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4: Colleges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5: Parks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 20 min: Project boards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017725"/>
            <a:ext cx="82272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Add some idea cards (3-4) to your GitHub Project Board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Idea card is free form; helps you focus your tasks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https://youtu.be/8D72GBVBVe4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Add some (2-3) task cards for each idea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Task card must have a “definition of done”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https://youtu.be/frJoBaQqWmI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Tips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Don’t try to </a:t>
            </a:r>
            <a:r>
              <a:rPr lang="en" sz="2000">
                <a:solidFill>
                  <a:schemeClr val="dk1"/>
                </a:solidFill>
              </a:rPr>
              <a:t>micromanage</a:t>
            </a:r>
            <a:r>
              <a:rPr lang="en" sz="2000">
                <a:solidFill>
                  <a:schemeClr val="dk1"/>
                </a:solidFill>
              </a:rPr>
              <a:t> with “Definition of Done”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Let whoever grabs a task card, decide how to get to “done”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500" y="1457625"/>
            <a:ext cx="1912975" cy="19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b="27593" l="0" r="22366" t="0"/>
          <a:stretch/>
        </p:blipFill>
        <p:spPr>
          <a:xfrm>
            <a:off x="-8825" y="1349729"/>
            <a:ext cx="9076625" cy="371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files in the</a:t>
            </a:r>
            <a:r>
              <a:rPr lang="en"/>
              <a:t> browser</a:t>
            </a:r>
            <a:endParaRPr/>
          </a:p>
        </p:txBody>
      </p:sp>
      <p:sp>
        <p:nvSpPr>
          <p:cNvPr id="171" name="Google Shape;171;p29"/>
          <p:cNvSpPr txBox="1"/>
          <p:nvPr/>
        </p:nvSpPr>
        <p:spPr>
          <a:xfrm>
            <a:off x="142775" y="1040525"/>
            <a:ext cx="80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NSAWTraining/GithubProjectManagement: Repository for the NSAW 2023 Github workshop</a:t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1132675" y="3528025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21189" l="-3818" r="29963" t="-21189"/>
          <a:stretch/>
        </p:blipFill>
        <p:spPr>
          <a:xfrm>
            <a:off x="0" y="849050"/>
            <a:ext cx="8346302" cy="425811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files in the browser</a:t>
            </a:r>
            <a:endParaRPr/>
          </a:p>
        </p:txBody>
      </p:sp>
      <p:sp>
        <p:nvSpPr>
          <p:cNvPr id="179" name="Google Shape;179;p30"/>
          <p:cNvSpPr txBox="1"/>
          <p:nvPr/>
        </p:nvSpPr>
        <p:spPr>
          <a:xfrm>
            <a:off x="311700" y="1086975"/>
            <a:ext cx="80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NSAWTraining/GithubProjectManagement: Repository for the NSAW 2023 Github workshop</a:t>
            </a: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2898650" y="4226700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410150" y="3655988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1636050" y="2947150"/>
            <a:ext cx="37092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click the </a:t>
            </a:r>
            <a:r>
              <a:rPr lang="en"/>
              <a:t>file </a:t>
            </a:r>
            <a:r>
              <a:rPr lang="en"/>
              <a:t>with your name to open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51028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a file</a:t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5453900" y="2094625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warm up! A game! 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750" y="927625"/>
            <a:ext cx="3716575" cy="37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50" y="1170125"/>
            <a:ext cx="8103777" cy="395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a file: you can preview</a:t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1252050" y="1861525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550" y="1060325"/>
            <a:ext cx="4220174" cy="399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your changes</a:t>
            </a: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4613825" y="4400325"/>
            <a:ext cx="16698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5338325" y="2048800"/>
            <a:ext cx="33090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change. Brief is fine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history to see all the changes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50" y="1144800"/>
            <a:ext cx="7279406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6930775" y="1669150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00" y="1170125"/>
            <a:ext cx="8779802" cy="38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history to see all the changes</a:t>
            </a:r>
            <a:endParaRPr/>
          </a:p>
        </p:txBody>
      </p:sp>
      <p:sp>
        <p:nvSpPr>
          <p:cNvPr id="219" name="Google Shape;219;p35"/>
          <p:cNvSpPr/>
          <p:nvPr/>
        </p:nvSpPr>
        <p:spPr>
          <a:xfrm>
            <a:off x="795650" y="2435175"/>
            <a:ext cx="22635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/>
        </p:nvSpPr>
        <p:spPr>
          <a:xfrm>
            <a:off x="1591225" y="1860200"/>
            <a:ext cx="2801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see the change</a:t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7640175" y="2592050"/>
            <a:ext cx="5043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/>
        </p:nvSpPr>
        <p:spPr>
          <a:xfrm>
            <a:off x="5435800" y="3183300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browse the files at that point in time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2985125" y="1157150"/>
            <a:ext cx="25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Christine</a:t>
            </a:r>
            <a:r>
              <a:rPr lang="en"/>
              <a:t> demos</a:t>
            </a:r>
            <a:endParaRPr/>
          </a:p>
        </p:txBody>
      </p:sp>
      <p:sp>
        <p:nvSpPr>
          <p:cNvPr id="228" name="Google Shape;228;p36"/>
          <p:cNvSpPr txBox="1"/>
          <p:nvPr>
            <p:ph type="title"/>
          </p:nvPr>
        </p:nvSpPr>
        <p:spPr>
          <a:xfrm>
            <a:off x="1291300" y="2101025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Navigate to the sandbox directory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Open her markdown file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Make some changes</a:t>
            </a:r>
            <a:endParaRPr/>
          </a:p>
          <a:p>
            <a:pPr indent="-388619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Header</a:t>
            </a:r>
            <a:endParaRPr/>
          </a:p>
          <a:p>
            <a:pPr indent="-388619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Text with a link</a:t>
            </a:r>
            <a:endParaRPr/>
          </a:p>
          <a:p>
            <a:pPr indent="-388619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Add an image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</a:t>
            </a:r>
            <a:r>
              <a:rPr lang="en"/>
              <a:t> work 15 min: Edit your file in the sandbox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11700" y="1230650"/>
            <a:ext cx="4125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Try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Adding a header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Adding a list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Adding an image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Make multiple commits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Click the history and look at the history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https://youtu.be/Ly4hdNSBKkA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4699900" y="1147700"/>
            <a:ext cx="38904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https://www.markdownguide.org/cheat-sheet/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Images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You can right-click, copy image, and then paste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On a Mac, Cmd-Shift-4 gets you a snip tool for copying screen snips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2265825" y="2009750"/>
            <a:ext cx="622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Coffee break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9414932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311700" y="549100"/>
            <a:ext cx="4896900" cy="631200"/>
          </a:xfrm>
          <a:prstGeom prst="rect">
            <a:avLst/>
          </a:prstGeom>
          <a:solidFill>
            <a:srgbClr val="6AA84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Let’s Start Team Work!</a:t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6771200" y="4703625"/>
            <a:ext cx="21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500" y="1639575"/>
            <a:ext cx="6337879" cy="33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is for the team to edit the one team markdown file</a:t>
            </a:r>
            <a:endParaRPr/>
          </a:p>
        </p:txBody>
      </p:sp>
      <p:sp>
        <p:nvSpPr>
          <p:cNvPr id="254" name="Google Shape;254;p40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https://github.com/NSAWTraining/GithubProjectManagement/</a:t>
            </a:r>
            <a:r>
              <a:rPr lang="en"/>
              <a:t> </a:t>
            </a:r>
            <a:endParaRPr/>
          </a:p>
        </p:txBody>
      </p:sp>
      <p:sp>
        <p:nvSpPr>
          <p:cNvPr id="255" name="Google Shape;255;p40"/>
          <p:cNvSpPr/>
          <p:nvPr/>
        </p:nvSpPr>
        <p:spPr>
          <a:xfrm>
            <a:off x="2508225" y="4057800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 rotWithShape="1">
          <a:blip r:embed="rId3">
            <a:alphaModFix/>
          </a:blip>
          <a:srcRect b="34789" l="0" r="22899" t="0"/>
          <a:stretch/>
        </p:blipFill>
        <p:spPr>
          <a:xfrm>
            <a:off x="142375" y="1569539"/>
            <a:ext cx="9144000" cy="33963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branch?</a:t>
            </a:r>
            <a:endParaRPr/>
          </a:p>
        </p:txBody>
      </p:sp>
      <p:sp>
        <p:nvSpPr>
          <p:cNvPr id="262" name="Google Shape;262;p41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https://github.com/NSAWTraining/GithubProjectManagement/</a:t>
            </a:r>
            <a:r>
              <a:rPr lang="en"/>
              <a:t> </a:t>
            </a:r>
            <a:endParaRPr/>
          </a:p>
        </p:txBody>
      </p:sp>
      <p:sp>
        <p:nvSpPr>
          <p:cNvPr id="263" name="Google Shape;263;p41"/>
          <p:cNvSpPr/>
          <p:nvPr/>
        </p:nvSpPr>
        <p:spPr>
          <a:xfrm>
            <a:off x="1256425" y="2562475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000" y="-145113"/>
            <a:ext cx="9401999" cy="52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647950" y="4684050"/>
            <a:ext cx="21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017050" y="1109400"/>
            <a:ext cx="4896900" cy="861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Using GitHub to Help a Team Tackle a Project Together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100" y="1605775"/>
            <a:ext cx="3657955" cy="35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branch in the browser</a:t>
            </a:r>
            <a:endParaRPr/>
          </a:p>
        </p:txBody>
      </p:sp>
      <p:sp>
        <p:nvSpPr>
          <p:cNvPr id="270" name="Google Shape;270;p42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https://github.com/NSAWTraining/GithubProjectManagement/</a:t>
            </a:r>
            <a:r>
              <a:rPr lang="en"/>
              <a:t> </a:t>
            </a:r>
            <a:endParaRPr/>
          </a:p>
        </p:txBody>
      </p:sp>
      <p:sp>
        <p:nvSpPr>
          <p:cNvPr id="271" name="Google Shape;271;p42"/>
          <p:cNvSpPr txBox="1"/>
          <p:nvPr/>
        </p:nvSpPr>
        <p:spPr>
          <a:xfrm>
            <a:off x="201700" y="188262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“main” to get to branch controls</a:t>
            </a:r>
            <a:endParaRPr/>
          </a:p>
        </p:txBody>
      </p:sp>
      <p:sp>
        <p:nvSpPr>
          <p:cNvPr id="272" name="Google Shape;272;p42"/>
          <p:cNvSpPr/>
          <p:nvPr/>
        </p:nvSpPr>
        <p:spPr>
          <a:xfrm>
            <a:off x="3238525" y="1725750"/>
            <a:ext cx="12327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2"/>
          <p:cNvSpPr/>
          <p:nvPr/>
        </p:nvSpPr>
        <p:spPr>
          <a:xfrm>
            <a:off x="4164125" y="4453200"/>
            <a:ext cx="14838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5845000" y="3984850"/>
            <a:ext cx="2801400" cy="83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see all the branches and do things (like delete).</a:t>
            </a:r>
            <a:endParaRPr/>
          </a:p>
        </p:txBody>
      </p:sp>
      <p:sp>
        <p:nvSpPr>
          <p:cNvPr id="275" name="Google Shape;275;p42"/>
          <p:cNvSpPr/>
          <p:nvPr/>
        </p:nvSpPr>
        <p:spPr>
          <a:xfrm>
            <a:off x="3238525" y="3854800"/>
            <a:ext cx="1057800" cy="40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 txBox="1"/>
          <p:nvPr/>
        </p:nvSpPr>
        <p:spPr>
          <a:xfrm>
            <a:off x="311700" y="3639250"/>
            <a:ext cx="2801400" cy="83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an existing branch to see the status of the repo on that branch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250" y="1161675"/>
            <a:ext cx="6440023" cy="395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be aware of what branch you are on</a:t>
            </a:r>
            <a:endParaRPr/>
          </a:p>
        </p:txBody>
      </p:sp>
      <p:sp>
        <p:nvSpPr>
          <p:cNvPr id="283" name="Google Shape;283;p43"/>
          <p:cNvSpPr/>
          <p:nvPr/>
        </p:nvSpPr>
        <p:spPr>
          <a:xfrm>
            <a:off x="1060050" y="1142025"/>
            <a:ext cx="1240500" cy="426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1131625" y="1416325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Molly</a:t>
            </a:r>
            <a:r>
              <a:rPr lang="en"/>
              <a:t> demos</a:t>
            </a:r>
            <a:endParaRPr/>
          </a:p>
        </p:txBody>
      </p:sp>
      <p:sp>
        <p:nvSpPr>
          <p:cNvPr id="289" name="Google Shape;289;p44"/>
          <p:cNvSpPr txBox="1"/>
          <p:nvPr>
            <p:ph type="title"/>
          </p:nvPr>
        </p:nvSpPr>
        <p:spPr>
          <a:xfrm>
            <a:off x="1298675" y="2285400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Make a branch FROM MAIN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Open the team markdown file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Double-check that you are on your branch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Edit the file and commit changes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r>
              <a:rPr lang="en"/>
              <a:t> work 15 min: Work on tasks on your project board</a:t>
            </a:r>
            <a:endParaRPr/>
          </a:p>
        </p:txBody>
      </p:sp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311700" y="1230650"/>
            <a:ext cx="41325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Steps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Make a branch FROM MAIN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Switch to that branch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Open your team’s md file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Work on 2-3 tasks from your team task board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Double-check that you are in your own branch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https://youtu.be/Wt59IDTnpHU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640775"/>
            <a:ext cx="4343398" cy="24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/>
          <p:nvPr/>
        </p:nvSpPr>
        <p:spPr>
          <a:xfrm>
            <a:off x="6708050" y="4126375"/>
            <a:ext cx="213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25" y="1241377"/>
            <a:ext cx="8641174" cy="31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/>
        </p:nvSpPr>
        <p:spPr>
          <a:xfrm>
            <a:off x="6207597" y="4774210"/>
            <a:ext cx="29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  <p:sp>
        <p:nvSpPr>
          <p:cNvPr id="309" name="Google Shape;30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requests: merging your changes back into main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8"/>
          <p:cNvPicPr preferRelativeResize="0"/>
          <p:nvPr/>
        </p:nvPicPr>
        <p:blipFill rotWithShape="1">
          <a:blip r:embed="rId3">
            <a:alphaModFix/>
          </a:blip>
          <a:srcRect b="29711" l="0" r="22318" t="0"/>
          <a:stretch/>
        </p:blipFill>
        <p:spPr>
          <a:xfrm>
            <a:off x="0" y="1370100"/>
            <a:ext cx="9144000" cy="349900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requests: merging your changes back into main</a:t>
            </a:r>
            <a:endParaRPr/>
          </a:p>
        </p:txBody>
      </p:sp>
      <p:sp>
        <p:nvSpPr>
          <p:cNvPr id="316" name="Google Shape;316;p48"/>
          <p:cNvSpPr/>
          <p:nvPr/>
        </p:nvSpPr>
        <p:spPr>
          <a:xfrm>
            <a:off x="1106225" y="2378700"/>
            <a:ext cx="1053300" cy="35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8"/>
          <p:cNvSpPr txBox="1"/>
          <p:nvPr/>
        </p:nvSpPr>
        <p:spPr>
          <a:xfrm>
            <a:off x="2735725" y="2683075"/>
            <a:ext cx="2801400" cy="83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“Pull requests” looks like the obvious place, lets go to the “View all branches” page</a:t>
            </a:r>
            <a:endParaRPr/>
          </a:p>
        </p:txBody>
      </p:sp>
      <p:sp>
        <p:nvSpPr>
          <p:cNvPr id="318" name="Google Shape;318;p48"/>
          <p:cNvSpPr/>
          <p:nvPr/>
        </p:nvSpPr>
        <p:spPr>
          <a:xfrm rot="-9353599">
            <a:off x="2113945" y="2816181"/>
            <a:ext cx="556757" cy="2270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8"/>
          <p:cNvSpPr/>
          <p:nvPr/>
        </p:nvSpPr>
        <p:spPr>
          <a:xfrm rot="8497769">
            <a:off x="2628724" y="1591611"/>
            <a:ext cx="556751" cy="2272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8"/>
          <p:cNvSpPr txBox="1"/>
          <p:nvPr/>
        </p:nvSpPr>
        <p:spPr>
          <a:xfrm>
            <a:off x="3181000" y="1293150"/>
            <a:ext cx="2801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here. We’ll look at this later.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5351"/>
            <a:ext cx="9143999" cy="367959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requests: from the “View All Branches” page</a:t>
            </a:r>
            <a:endParaRPr/>
          </a:p>
        </p:txBody>
      </p:sp>
      <p:sp>
        <p:nvSpPr>
          <p:cNvPr id="329" name="Google Shape;329;p49"/>
          <p:cNvSpPr/>
          <p:nvPr/>
        </p:nvSpPr>
        <p:spPr>
          <a:xfrm>
            <a:off x="6787100" y="4448550"/>
            <a:ext cx="17466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/>
        </p:nvSpPr>
        <p:spPr>
          <a:xfrm>
            <a:off x="5613675" y="3952507"/>
            <a:ext cx="2801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make a pull request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 b="0" l="0" r="26144" t="0"/>
          <a:stretch/>
        </p:blipFill>
        <p:spPr>
          <a:xfrm>
            <a:off x="0" y="1160425"/>
            <a:ext cx="9002274" cy="37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repository home screen</a:t>
            </a:r>
            <a:endParaRPr/>
          </a:p>
        </p:txBody>
      </p:sp>
      <p:sp>
        <p:nvSpPr>
          <p:cNvPr id="337" name="Google Shape;337;p50"/>
          <p:cNvSpPr/>
          <p:nvPr/>
        </p:nvSpPr>
        <p:spPr>
          <a:xfrm>
            <a:off x="7015700" y="2238750"/>
            <a:ext cx="17466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0"/>
          <p:cNvSpPr txBox="1"/>
          <p:nvPr/>
        </p:nvSpPr>
        <p:spPr>
          <a:xfrm>
            <a:off x="5689875" y="2885707"/>
            <a:ext cx="2801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make a pull request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038375"/>
            <a:ext cx="6848701" cy="3952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pull request</a:t>
            </a:r>
            <a:endParaRPr/>
          </a:p>
        </p:txBody>
      </p:sp>
      <p:sp>
        <p:nvSpPr>
          <p:cNvPr id="345" name="Google Shape;345;p51"/>
          <p:cNvSpPr/>
          <p:nvPr/>
        </p:nvSpPr>
        <p:spPr>
          <a:xfrm>
            <a:off x="3334925" y="1588050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 txBox="1"/>
          <p:nvPr/>
        </p:nvSpPr>
        <p:spPr>
          <a:xfrm>
            <a:off x="4768400" y="1264050"/>
            <a:ext cx="2801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OK if this says merge conflict.</a:t>
            </a:r>
            <a:endParaRPr/>
          </a:p>
        </p:txBody>
      </p:sp>
      <p:sp>
        <p:nvSpPr>
          <p:cNvPr id="347" name="Google Shape;347;p51"/>
          <p:cNvSpPr/>
          <p:nvPr/>
        </p:nvSpPr>
        <p:spPr>
          <a:xfrm>
            <a:off x="1494900" y="1668700"/>
            <a:ext cx="1819800" cy="40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1"/>
          <p:cNvSpPr txBox="1"/>
          <p:nvPr/>
        </p:nvSpPr>
        <p:spPr>
          <a:xfrm>
            <a:off x="811425" y="2145100"/>
            <a:ext cx="12348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STOP. LOOK HERE!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3137650" y="4280650"/>
            <a:ext cx="5849400" cy="81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ctrTitle"/>
          </p:nvPr>
        </p:nvSpPr>
        <p:spPr>
          <a:xfrm>
            <a:off x="3316950" y="320475"/>
            <a:ext cx="5515500" cy="13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80"/>
              <a:t>Scientists at NOAA Fisheries and m</a:t>
            </a:r>
            <a:r>
              <a:rPr lang="en" sz="2180"/>
              <a:t>entors in the NOAA Fisheries Openscapes program. We help scientists adopt Open Science workflows</a:t>
            </a:r>
            <a:endParaRPr sz="218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750" y="1753325"/>
            <a:ext cx="2668800" cy="17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653150" y="3428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https://nmfs-openscapes.github.io/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401" y="4393200"/>
            <a:ext cx="677650" cy="5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011700" y="4381750"/>
            <a:ext cx="384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https://github.com/ChristineStawitz-NOAA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https://github.com/mollystevens-noaa</a:t>
            </a:r>
            <a:r>
              <a:rPr lang="en"/>
              <a:t> 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1035600" y="197225"/>
            <a:ext cx="1949100" cy="4838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1002750" y="2212150"/>
            <a:ext cx="20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Christine Stawitz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002750" y="4489450"/>
            <a:ext cx="20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Molly Stevens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8">
            <a:alphaModFix/>
          </a:blip>
          <a:srcRect b="39145" l="4887" r="27416" t="3831"/>
          <a:stretch/>
        </p:blipFill>
        <p:spPr>
          <a:xfrm>
            <a:off x="1268738" y="2823950"/>
            <a:ext cx="1482824" cy="166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9">
            <a:alphaModFix/>
          </a:blip>
          <a:srcRect b="47264" l="14376" r="15457" t="8397"/>
          <a:stretch/>
        </p:blipFill>
        <p:spPr>
          <a:xfrm>
            <a:off x="1268750" y="808301"/>
            <a:ext cx="1482799" cy="140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307" y="1170125"/>
            <a:ext cx="4334369" cy="38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14" y="1085650"/>
            <a:ext cx="4606775" cy="39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/>
          <p:nvPr/>
        </p:nvSpPr>
        <p:spPr>
          <a:xfrm>
            <a:off x="899850" y="4209675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green buttons to click…</a:t>
            </a:r>
            <a:endParaRPr/>
          </a:p>
        </p:txBody>
      </p:sp>
      <p:sp>
        <p:nvSpPr>
          <p:cNvPr id="357" name="Google Shape;357;p52"/>
          <p:cNvSpPr/>
          <p:nvPr/>
        </p:nvSpPr>
        <p:spPr>
          <a:xfrm>
            <a:off x="5126975" y="449065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/>
          <p:nvPr/>
        </p:nvSpPr>
        <p:spPr>
          <a:xfrm>
            <a:off x="2699375" y="4130925"/>
            <a:ext cx="1445700" cy="77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" y="1886058"/>
            <a:ext cx="4929750" cy="316185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311700" y="1152475"/>
            <a:ext cx="34983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Git needs your help to resolve the conflict</a:t>
            </a:r>
            <a:endParaRPr/>
          </a:p>
        </p:txBody>
      </p:sp>
      <p:pic>
        <p:nvPicPr>
          <p:cNvPr id="365" name="Google Shape;3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650" y="1786750"/>
            <a:ext cx="3498300" cy="215729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367" name="Google Shape;367;p53"/>
          <p:cNvSpPr/>
          <p:nvPr/>
        </p:nvSpPr>
        <p:spPr>
          <a:xfrm>
            <a:off x="1738325" y="211155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3"/>
          <p:cNvSpPr/>
          <p:nvPr/>
        </p:nvSpPr>
        <p:spPr>
          <a:xfrm>
            <a:off x="3587275" y="434600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3"/>
          <p:cNvSpPr txBox="1"/>
          <p:nvPr/>
        </p:nvSpPr>
        <p:spPr>
          <a:xfrm>
            <a:off x="5404250" y="427152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ahead and create </a:t>
            </a:r>
            <a:r>
              <a:rPr lang="en"/>
              <a:t>the pull request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88" y="1017725"/>
            <a:ext cx="5602213" cy="42123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377" name="Google Shape;377;p54"/>
          <p:cNvSpPr/>
          <p:nvPr/>
        </p:nvSpPr>
        <p:spPr>
          <a:xfrm>
            <a:off x="5739350" y="359970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4"/>
          <p:cNvSpPr txBox="1"/>
          <p:nvPr/>
        </p:nvSpPr>
        <p:spPr>
          <a:xfrm>
            <a:off x="6094525" y="432307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tell Git how to resolve the conflicts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4" y="1066725"/>
            <a:ext cx="8520599" cy="417545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386" name="Google Shape;386;p55"/>
          <p:cNvSpPr/>
          <p:nvPr/>
        </p:nvSpPr>
        <p:spPr>
          <a:xfrm>
            <a:off x="170050" y="284665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5"/>
          <p:cNvSpPr txBox="1"/>
          <p:nvPr/>
        </p:nvSpPr>
        <p:spPr>
          <a:xfrm>
            <a:off x="3171288" y="2618075"/>
            <a:ext cx="2801400" cy="1693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the conflict is. The &lt;&lt;&lt;&lt;&lt; and ===== just helps you find the areas that conflict. You’ll want to get rid of that.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here and then click “Mark Resolved”</a:t>
            </a:r>
            <a:endParaRPr/>
          </a:p>
        </p:txBody>
      </p:sp>
      <p:sp>
        <p:nvSpPr>
          <p:cNvPr id="388" name="Google Shape;388;p55"/>
          <p:cNvSpPr/>
          <p:nvPr/>
        </p:nvSpPr>
        <p:spPr>
          <a:xfrm>
            <a:off x="7470000" y="1017725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7375"/>
            <a:ext cx="8800649" cy="44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396" name="Google Shape;396;p56"/>
          <p:cNvSpPr/>
          <p:nvPr/>
        </p:nvSpPr>
        <p:spPr>
          <a:xfrm>
            <a:off x="7451600" y="954975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900" y="1017725"/>
            <a:ext cx="5630839" cy="40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404" name="Google Shape;404;p57"/>
          <p:cNvSpPr/>
          <p:nvPr/>
        </p:nvSpPr>
        <p:spPr>
          <a:xfrm>
            <a:off x="1389925" y="447435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2288350" y="1260400"/>
            <a:ext cx="41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Molly and Christine </a:t>
            </a:r>
            <a:r>
              <a:rPr lang="en"/>
              <a:t>demo</a:t>
            </a:r>
            <a:endParaRPr/>
          </a:p>
        </p:txBody>
      </p:sp>
      <p:sp>
        <p:nvSpPr>
          <p:cNvPr id="410" name="Google Shape;410;p58"/>
          <p:cNvSpPr txBox="1"/>
          <p:nvPr>
            <p:ph type="title"/>
          </p:nvPr>
        </p:nvSpPr>
        <p:spPr>
          <a:xfrm>
            <a:off x="1291300" y="1999050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Christine makes a pull request and merges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Molly makes a pull request, gets merge conflict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Christine resolves the merge conflict and merges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725" y="1640600"/>
            <a:ext cx="5074451" cy="1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 30 min: Pull requests</a:t>
            </a:r>
            <a:endParaRPr/>
          </a:p>
        </p:txBody>
      </p:sp>
      <p:sp>
        <p:nvSpPr>
          <p:cNvPr id="417" name="Google Shape;417;p59"/>
          <p:cNvSpPr txBox="1"/>
          <p:nvPr>
            <p:ph idx="1" type="body"/>
          </p:nvPr>
        </p:nvSpPr>
        <p:spPr>
          <a:xfrm>
            <a:off x="311700" y="1083175"/>
            <a:ext cx="41472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Steps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Add each pull request to the task board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One at a time, do your pull requests.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Move the task cards to done as you do each one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Work together to help each other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https://youtu.be/wmzjzuWhzq0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18" name="Google Shape;418;p59"/>
          <p:cNvSpPr txBox="1"/>
          <p:nvPr/>
        </p:nvSpPr>
        <p:spPr>
          <a:xfrm>
            <a:off x="6856750" y="3382300"/>
            <a:ext cx="21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/>
        </p:nvSpPr>
        <p:spPr>
          <a:xfrm>
            <a:off x="2608025" y="2217175"/>
            <a:ext cx="424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DISCUSSION and Q&amp;A</a:t>
            </a:r>
            <a:endParaRPr b="1"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1"/>
          <p:cNvPicPr preferRelativeResize="0"/>
          <p:nvPr/>
        </p:nvPicPr>
        <p:blipFill rotWithShape="1">
          <a:blip r:embed="rId3">
            <a:alphaModFix/>
          </a:blip>
          <a:srcRect b="0" l="0" r="15511" t="0"/>
          <a:stretch/>
        </p:blipFill>
        <p:spPr>
          <a:xfrm>
            <a:off x="152400" y="1439675"/>
            <a:ext cx="8991599" cy="360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learning steps: GitHub Issues</a:t>
            </a:r>
            <a:endParaRPr/>
          </a:p>
        </p:txBody>
      </p:sp>
      <p:sp>
        <p:nvSpPr>
          <p:cNvPr id="431" name="Google Shape;431;p61"/>
          <p:cNvSpPr/>
          <p:nvPr/>
        </p:nvSpPr>
        <p:spPr>
          <a:xfrm>
            <a:off x="743300" y="1752100"/>
            <a:ext cx="946200" cy="51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8474"/>
            <a:ext cx="9845550" cy="51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5793450" y="393625"/>
            <a:ext cx="3160200" cy="4392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 Project Boards</a:t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Kanban task board</a:t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Editing markdown files</a:t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Branches</a:t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 Requests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0" y="4628000"/>
            <a:ext cx="21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learning steps: GitHub Issues</a:t>
            </a:r>
            <a:endParaRPr/>
          </a:p>
        </p:txBody>
      </p:sp>
      <p:sp>
        <p:nvSpPr>
          <p:cNvPr id="438" name="Google Shape;438;p62"/>
          <p:cNvSpPr txBox="1"/>
          <p:nvPr>
            <p:ph idx="1" type="body"/>
          </p:nvPr>
        </p:nvSpPr>
        <p:spPr>
          <a:xfrm>
            <a:off x="311700" y="1152475"/>
            <a:ext cx="8520600" cy="21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Every team uses issues.</a:t>
            </a:r>
            <a:endParaRPr sz="22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allow a discussion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 record of any info needed to resolve that issue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documents how and when issue resolved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439" name="Google Shape;439;p62"/>
          <p:cNvPicPr preferRelativeResize="0"/>
          <p:nvPr/>
        </p:nvPicPr>
        <p:blipFill rotWithShape="1">
          <a:blip r:embed="rId3">
            <a:alphaModFix/>
          </a:blip>
          <a:srcRect b="0" l="0" r="0" t="53812"/>
          <a:stretch/>
        </p:blipFill>
        <p:spPr>
          <a:xfrm>
            <a:off x="0" y="2738919"/>
            <a:ext cx="9144003" cy="20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learning steps: GitHub Issues</a:t>
            </a:r>
            <a:endParaRPr/>
          </a:p>
        </p:txBody>
      </p:sp>
      <p:sp>
        <p:nvSpPr>
          <p:cNvPr id="446" name="Google Shape;446;p63"/>
          <p:cNvSpPr txBox="1"/>
          <p:nvPr>
            <p:ph idx="1" type="body"/>
          </p:nvPr>
        </p:nvSpPr>
        <p:spPr>
          <a:xfrm>
            <a:off x="311700" y="1122975"/>
            <a:ext cx="8520600" cy="21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When you commit a change, type # in the description area to select an issue that the commit addresses.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 rotWithShape="1">
          <a:blip r:embed="rId3">
            <a:alphaModFix/>
          </a:blip>
          <a:srcRect b="0" l="0" r="59964" t="0"/>
          <a:stretch/>
        </p:blipFill>
        <p:spPr>
          <a:xfrm>
            <a:off x="1752600" y="1899950"/>
            <a:ext cx="4600627" cy="32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4"/>
          <p:cNvSpPr txBox="1"/>
          <p:nvPr>
            <p:ph idx="1" type="body"/>
          </p:nvPr>
        </p:nvSpPr>
        <p:spPr>
          <a:xfrm>
            <a:off x="311700" y="1152475"/>
            <a:ext cx="8520600" cy="21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Create GitHub issues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Add them to your project board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Watch them automatically move to done column on your board when you close them</a:t>
            </a:r>
            <a:endParaRPr sz="3000"/>
          </a:p>
        </p:txBody>
      </p:sp>
      <p:sp>
        <p:nvSpPr>
          <p:cNvPr id="454" name="Google Shape;45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learning steps for GitHub Project Boards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RWorkflow 2022 Workshops</a:t>
            </a:r>
            <a:r>
              <a:rPr lang="en"/>
              <a:t> (1 hr lectures)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Openscapes GitHub Clinics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Part 1 Contributing from the browser</a:t>
            </a:r>
            <a:r>
              <a:rPr lang="en"/>
              <a:t>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Part 2 GitHub Projects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https://youtu.be/OkDkmMLdBD4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more material on these topics</a:t>
            </a:r>
            <a:endParaRPr/>
          </a:p>
        </p:txBody>
      </p:sp>
      <p:pic>
        <p:nvPicPr>
          <p:cNvPr id="462" name="Google Shape;46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7575" y="1248700"/>
            <a:ext cx="3305801" cy="15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</a:t>
            </a:r>
            <a:r>
              <a:rPr lang="en"/>
              <a:t>:00-3:30PM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 minute lectures and demos followed by 15-30 minute </a:t>
            </a:r>
            <a:r>
              <a:rPr lang="en"/>
              <a:t>teamwork</a:t>
            </a:r>
            <a:r>
              <a:rPr lang="en"/>
              <a:t>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3:30-4:00pm Break with snacks provided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4:00-5:30pm Lectures and team work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076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Team</a:t>
            </a:r>
            <a:r>
              <a:rPr lang="en" sz="1920"/>
              <a:t> Activity: Draw </a:t>
            </a:r>
            <a:r>
              <a:rPr lang="en" sz="1920"/>
              <a:t>some marine animals</a:t>
            </a:r>
            <a:endParaRPr sz="2320"/>
          </a:p>
        </p:txBody>
      </p:sp>
      <p:sp>
        <p:nvSpPr>
          <p:cNvPr id="105" name="Google Shape;105;p19"/>
          <p:cNvSpPr txBox="1"/>
          <p:nvPr/>
        </p:nvSpPr>
        <p:spPr>
          <a:xfrm>
            <a:off x="5616000" y="1087000"/>
            <a:ext cx="3216300" cy="1773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>
                <a:solidFill>
                  <a:schemeClr val="dk1"/>
                </a:solidFill>
              </a:rPr>
              <a:t>Use only post-it notes, blue tape, and sharpies for aquarium elements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675" y="2947150"/>
            <a:ext cx="1766751" cy="11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100" y="3563475"/>
            <a:ext cx="1252577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05025"/>
            <a:ext cx="5311201" cy="351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975400" y="369800"/>
            <a:ext cx="3856800" cy="44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You can talk to each other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O</a:t>
            </a:r>
            <a:r>
              <a:rPr lang="en" sz="2320">
                <a:solidFill>
                  <a:schemeClr val="dk1"/>
                </a:solidFill>
              </a:rPr>
              <a:t>nly do tasks in the “to do” column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Only do tasks written by someone else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Everyone writes tasks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One task at a time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Move your task through the board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1476"/>
            <a:ext cx="4500275" cy="24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